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Pretendard SemiBold"/>
      <p:bold r:id="rId24"/>
    </p:embeddedFont>
    <p:embeddedFont>
      <p:font typeface="Pretendard Medium"/>
      <p:bold r:id="rId25"/>
    </p:embeddedFont>
    <p:embeddedFont>
      <p:font typeface="Pretendard Bold"/>
      <p:bold r:id="rId26"/>
    </p:embeddedFont>
    <p:embeddedFont>
      <p:font typeface="Pretendard Regular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1.fntdata" Type="http://schemas.openxmlformats.org/officeDocument/2006/relationships/font"/><Relationship Id="rId25" Target="fonts/font2.fntdata" Type="http://schemas.openxmlformats.org/officeDocument/2006/relationships/font"/><Relationship Id="rId26" Target="fonts/font3.fntdata" Type="http://schemas.openxmlformats.org/officeDocument/2006/relationships/font"/><Relationship Id="rId27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175000" y="1816100"/>
            <a:ext cx="17145000" cy="17145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579600" y="-3898900"/>
            <a:ext cx="6667500" cy="6667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700" y="0"/>
            <a:ext cx="2044700" cy="2044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66600" y="0"/>
            <a:ext cx="6172200" cy="1168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19200" y="4991100"/>
            <a:ext cx="8661400" cy="209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AWS</a:t>
            </a:r>
          </a:p>
          <a:p>
            <a:pPr algn="l" lvl="0">
              <a:lnSpc>
                <a:spcPct val="95449"/>
              </a:lnSpc>
            </a:pP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1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인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프로젝트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9200" y="9283700"/>
            <a:ext cx="5016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2000" b="false" i="false" u="none" strike="noStrike" spc="100">
                <a:solidFill>
                  <a:srgbClr val="323232"/>
                </a:solidFill>
                <a:ea typeface="Pretendard Medium"/>
              </a:rPr>
              <a:t>이정일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03700" y="-6731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27200" y="3454400"/>
            <a:ext cx="6172200" cy="3378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47400" y="2946400"/>
            <a:ext cx="6172200" cy="3886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0700" y="228600"/>
            <a:ext cx="62484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라우팅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테이블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16500" y="342900"/>
            <a:ext cx="177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9200" y="8521700"/>
            <a:ext cx="7188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public Subnet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라우팅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테이블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생성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18100" y="1485900"/>
            <a:ext cx="81026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600" b="false" i="false" u="none" strike="noStrike">
                <a:solidFill>
                  <a:srgbClr val="000000"/>
                </a:solidFill>
                <a:latin typeface="Pretendard Bold"/>
              </a:rPr>
              <a:t>public Subnet</a:t>
            </a:r>
            <a:r>
              <a:rPr lang="ko-KR" sz="4600" b="false" i="false" u="none" strike="noStrike">
                <a:solidFill>
                  <a:srgbClr val="000000"/>
                </a:solidFill>
                <a:ea typeface="Pretendard Bold"/>
              </a:rPr>
              <a:t>용</a:t>
            </a:r>
            <a:r>
              <a:rPr lang="en-US" sz="4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false" i="false" u="none" strike="noStrike">
                <a:solidFill>
                  <a:srgbClr val="000000"/>
                </a:solidFill>
                <a:ea typeface="Pretendard Bold"/>
              </a:rPr>
              <a:t>라우팅</a:t>
            </a:r>
            <a:r>
              <a:rPr lang="en-US" sz="4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false" i="false" u="none" strike="noStrike">
                <a:solidFill>
                  <a:srgbClr val="000000"/>
                </a:solidFill>
                <a:ea typeface="Pretendard Bold"/>
              </a:rPr>
              <a:t>테이블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25100" y="8521700"/>
            <a:ext cx="7188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public Subnet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라우팅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테이블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편집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03700" y="-6731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27200" y="3327400"/>
            <a:ext cx="6172200" cy="3556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47400" y="3327400"/>
            <a:ext cx="6172200" cy="3619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0700" y="228600"/>
            <a:ext cx="62484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라우팅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테이블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9200" y="8521700"/>
            <a:ext cx="7188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private Subnet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라우팅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테이블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생성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92700" y="1460500"/>
            <a:ext cx="81026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600" b="false" i="false" u="none" strike="noStrike">
                <a:solidFill>
                  <a:srgbClr val="000000"/>
                </a:solidFill>
                <a:latin typeface="Pretendard Bold"/>
              </a:rPr>
              <a:t>private Subnet</a:t>
            </a:r>
            <a:r>
              <a:rPr lang="ko-KR" sz="4600" b="false" i="false" u="none" strike="noStrike">
                <a:solidFill>
                  <a:srgbClr val="000000"/>
                </a:solidFill>
                <a:ea typeface="Pretendard Bold"/>
              </a:rPr>
              <a:t>용</a:t>
            </a:r>
            <a:r>
              <a:rPr lang="en-US" sz="4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false" i="false" u="none" strike="noStrike">
                <a:solidFill>
                  <a:srgbClr val="000000"/>
                </a:solidFill>
                <a:ea typeface="Pretendard Bold"/>
              </a:rPr>
              <a:t>라우팅</a:t>
            </a:r>
            <a:r>
              <a:rPr lang="en-US" sz="4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false" i="false" u="none" strike="noStrike">
                <a:solidFill>
                  <a:srgbClr val="000000"/>
                </a:solidFill>
                <a:ea typeface="Pretendard Bold"/>
              </a:rPr>
              <a:t>테이블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25100" y="8521700"/>
            <a:ext cx="7188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private Subnet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라우팅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테이블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편집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03700" y="-6731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27200" y="3238500"/>
            <a:ext cx="6172200" cy="3175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55300" y="3238500"/>
            <a:ext cx="6540500" cy="3276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0700" y="228600"/>
            <a:ext cx="62484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라우팅</a:t>
            </a: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테이블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11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9200" y="8521700"/>
            <a:ext cx="7188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public Subnet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편집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92700" y="1447800"/>
            <a:ext cx="81026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4600" b="false" i="false" u="none" strike="noStrike">
                <a:solidFill>
                  <a:srgbClr val="000000"/>
                </a:solidFill>
                <a:ea typeface="Pretendard Bold"/>
              </a:rPr>
              <a:t>서브넷</a:t>
            </a:r>
            <a:r>
              <a:rPr lang="en-US" sz="4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false" i="false" u="none" strike="noStrike">
                <a:solidFill>
                  <a:srgbClr val="000000"/>
                </a:solidFill>
                <a:ea typeface="Pretendard Bold"/>
              </a:rPr>
              <a:t>편집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25100" y="8521700"/>
            <a:ext cx="7188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private Subnet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편집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03700" y="-6731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27200" y="2374900"/>
            <a:ext cx="6172200" cy="55245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01200" y="2349500"/>
            <a:ext cx="6172200" cy="553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89000" y="2527300"/>
            <a:ext cx="4051300" cy="5372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20700" y="228600"/>
            <a:ext cx="62484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Instance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38700" y="342900"/>
            <a:ext cx="393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12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9200" y="8521700"/>
            <a:ext cx="7188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public instance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생성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092700" y="1181100"/>
            <a:ext cx="81026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600" b="false" i="false" u="none" strike="noStrike">
                <a:solidFill>
                  <a:srgbClr val="000000"/>
                </a:solidFill>
                <a:latin typeface="Pretendard Bold"/>
              </a:rPr>
              <a:t>Instance </a:t>
            </a:r>
            <a:r>
              <a:rPr lang="ko-KR" sz="4600" b="false" i="false" u="none" strike="noStrike">
                <a:solidFill>
                  <a:srgbClr val="000000"/>
                </a:solidFill>
                <a:ea typeface="Pretendard Bold"/>
              </a:rPr>
              <a:t>생성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33000" y="8559800"/>
            <a:ext cx="7188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private instance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생성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03700" y="-6731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00600" y="2400300"/>
            <a:ext cx="8674100" cy="47752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20700" y="228600"/>
            <a:ext cx="62484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Instance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89500" y="342900"/>
            <a:ext cx="317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49900" y="8026400"/>
            <a:ext cx="71882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public instance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의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public IP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를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이용하여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xshell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접속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92700" y="1181100"/>
            <a:ext cx="81026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600" b="false" i="false" u="none" strike="noStrike">
                <a:solidFill>
                  <a:srgbClr val="000000"/>
                </a:solidFill>
                <a:latin typeface="Pretendard Bold"/>
              </a:rPr>
              <a:t>Xshell </a:t>
            </a:r>
            <a:r>
              <a:rPr lang="ko-KR" sz="4600" b="false" i="false" u="none" strike="noStrike">
                <a:solidFill>
                  <a:srgbClr val="000000"/>
                </a:solidFill>
                <a:ea typeface="Pretendard Bold"/>
              </a:rPr>
              <a:t>접속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03700" y="-673100"/>
            <a:ext cx="13373100" cy="133731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57900" y="3263900"/>
            <a:ext cx="6172200" cy="3721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57900" y="2146300"/>
            <a:ext cx="6172200" cy="1130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70600" y="6985000"/>
            <a:ext cx="6172200" cy="762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20700" y="228600"/>
            <a:ext cx="62484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Instance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14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92700" y="1181100"/>
            <a:ext cx="81026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600" b="false" i="false" u="none" strike="noStrike">
                <a:solidFill>
                  <a:srgbClr val="000000"/>
                </a:solidFill>
                <a:latin typeface="Pretendard Bold"/>
              </a:rPr>
              <a:t>Xshell </a:t>
            </a:r>
            <a:r>
              <a:rPr lang="ko-KR" sz="4600" b="false" i="false" u="none" strike="noStrike">
                <a:solidFill>
                  <a:srgbClr val="000000"/>
                </a:solidFill>
                <a:ea typeface="Pretendard Bold"/>
              </a:rPr>
              <a:t>접속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75300" y="7924800"/>
            <a:ext cx="71882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vi mjcleezy.pem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생성</a:t>
            </a:r>
          </a:p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키페어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입력</a:t>
            </a:r>
          </a:p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사용자만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읽기권한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부여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03700" y="-6731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70100" y="3187700"/>
            <a:ext cx="6172200" cy="3098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90100" y="2552700"/>
            <a:ext cx="7874000" cy="5118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0700" y="228600"/>
            <a:ext cx="62484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Instance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62500" y="342900"/>
            <a:ext cx="4445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15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9200" y="8521700"/>
            <a:ext cx="7188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private instance 1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연결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확인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92700" y="1181100"/>
            <a:ext cx="81026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600" b="false" i="false" u="none" strike="noStrike">
                <a:solidFill>
                  <a:srgbClr val="000000"/>
                </a:solidFill>
                <a:latin typeface="Pretendard Bold"/>
              </a:rPr>
              <a:t>private insance 1 </a:t>
            </a:r>
            <a:r>
              <a:rPr lang="ko-KR" sz="4600" b="false" i="false" u="none" strike="noStrike">
                <a:solidFill>
                  <a:srgbClr val="000000"/>
                </a:solidFill>
                <a:ea typeface="Pretendard Bold"/>
              </a:rPr>
              <a:t>접속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33000" y="8026400"/>
            <a:ext cx="71882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private instance 1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연결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후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yum update</a:t>
            </a:r>
          </a:p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yum install htop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03700" y="-6731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27200" y="3136900"/>
            <a:ext cx="6172200" cy="2870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74300" y="2590800"/>
            <a:ext cx="6908800" cy="4445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0700" y="228600"/>
            <a:ext cx="62484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Instance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9200" y="8521700"/>
            <a:ext cx="7188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private instance 2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연결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확인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92700" y="1181100"/>
            <a:ext cx="81026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600" b="false" i="false" u="none" strike="noStrike">
                <a:solidFill>
                  <a:srgbClr val="000000"/>
                </a:solidFill>
                <a:latin typeface="Pretendard Bold"/>
              </a:rPr>
              <a:t>private insance 2 </a:t>
            </a:r>
            <a:r>
              <a:rPr lang="ko-KR" sz="4600" b="false" i="false" u="none" strike="noStrike">
                <a:solidFill>
                  <a:srgbClr val="000000"/>
                </a:solidFill>
                <a:ea typeface="Pretendard Bold"/>
              </a:rPr>
              <a:t>접속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33000" y="8026400"/>
            <a:ext cx="71882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private instance 2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연결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후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yum update</a:t>
            </a:r>
          </a:p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yum install htop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451100" y="-12065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700" y="0"/>
            <a:ext cx="2044700" cy="2044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66600" y="0"/>
            <a:ext cx="6172200" cy="1168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997700" y="4495800"/>
            <a:ext cx="4470400" cy="123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900" b="false" i="false" u="none" strike="noStrike">
                <a:solidFill>
                  <a:srgbClr val="323232"/>
                </a:solidFill>
                <a:ea typeface="Pretendard SemiBold"/>
              </a:rPr>
              <a:t>감사합니다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23300" y="5816600"/>
            <a:ext cx="11176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이정일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651000" y="-65786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46200" y="2717800"/>
            <a:ext cx="1854200" cy="1168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목차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60900" y="368300"/>
            <a:ext cx="5461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7400" y="6616700"/>
            <a:ext cx="11176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6019800"/>
            <a:ext cx="381000" cy="381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19200" y="6019800"/>
            <a:ext cx="2540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0700" y="5930900"/>
            <a:ext cx="5016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구성도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7400" y="8356600"/>
            <a:ext cx="11176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5700" y="7747000"/>
            <a:ext cx="381000" cy="381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19200" y="7759700"/>
            <a:ext cx="2540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90700" y="7658100"/>
            <a:ext cx="5016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VPC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0700" y="8509000"/>
            <a:ext cx="4978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VPC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생성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99200" y="6616700"/>
            <a:ext cx="11176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67500" y="6019800"/>
            <a:ext cx="381000" cy="3810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718300" y="6019800"/>
            <a:ext cx="2540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02500" y="5930900"/>
            <a:ext cx="5016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Subnet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302500" y="6502400"/>
            <a:ext cx="4978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5449"/>
              </a:lnSpc>
              <a:buAutoNum type="arabicPeriod" startAt="1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public Subnet</a:t>
            </a:r>
          </a:p>
          <a:p>
            <a:pPr algn="l" lvl="0">
              <a:lnSpc>
                <a:spcPct val="9544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2. private Subnet</a:t>
            </a:r>
          </a:p>
          <a:p>
            <a:pPr algn="l" lvl="0">
              <a:lnSpc>
                <a:spcPct val="9544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3. Subnet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생성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완료</a:t>
            </a:r>
          </a:p>
        </p:txBody>
      </p:sp>
      <p:grpSp>
        <p:nvGrpSpPr>
          <p:cNvPr name="Group 21" id="2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299200" y="8356600"/>
            <a:ext cx="1117600" cy="381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667500" y="7747000"/>
            <a:ext cx="381000" cy="381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6718300" y="7759700"/>
            <a:ext cx="2540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02500" y="7658100"/>
            <a:ext cx="5016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Gateway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302500" y="8369300"/>
            <a:ext cx="49784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5449"/>
              </a:lnSpc>
              <a:buAutoNum type="arabicPeriod" startAt="1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Internet Gateway</a:t>
            </a:r>
          </a:p>
          <a:p>
            <a:pPr algn="l" lvl="0" indent="-342900" marL="342900">
              <a:lnSpc>
                <a:spcPct val="95449"/>
              </a:lnSpc>
              <a:buAutoNum type="arabicPeriod" startAt="1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NAT Gateway</a:t>
            </a:r>
          </a:p>
        </p:txBody>
      </p:sp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798300" y="6616700"/>
            <a:ext cx="1117600" cy="38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66600" y="6019800"/>
            <a:ext cx="381000" cy="3810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2230100" y="6019800"/>
            <a:ext cx="2540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5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801600" y="5930900"/>
            <a:ext cx="5016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라우팅</a:t>
            </a: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 </a:t>
            </a:r>
            <a:r>
              <a:rPr lang="ko-KR" sz="3200" b="false" i="false" u="none" strike="noStrike">
                <a:solidFill>
                  <a:srgbClr val="323232"/>
                </a:solidFill>
                <a:ea typeface="Pretendard Medium"/>
              </a:rPr>
              <a:t>테이블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801600" y="6502400"/>
            <a:ext cx="4978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1. public Subnet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용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라우팅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테이블</a:t>
            </a:r>
          </a:p>
          <a:p>
            <a:pPr algn="l" lvl="0">
              <a:lnSpc>
                <a:spcPct val="9544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2. private Subnet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용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라우팅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테이블</a:t>
            </a:r>
          </a:p>
          <a:p>
            <a:pPr algn="l" lvl="0">
              <a:lnSpc>
                <a:spcPct val="95449"/>
              </a:lnSpc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3.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서브넷</a:t>
            </a: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편집</a:t>
            </a:r>
          </a:p>
        </p:txBody>
      </p:sp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798300" y="8356600"/>
            <a:ext cx="1117600" cy="381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66600" y="7747000"/>
            <a:ext cx="381000" cy="3810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2230100" y="7759700"/>
            <a:ext cx="2540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>
                <a:solidFill>
                  <a:srgbClr val="FAFAFA"/>
                </a:solidFill>
                <a:latin typeface="Pretendard Bold"/>
              </a:rPr>
              <a:t>6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801600" y="7658100"/>
            <a:ext cx="5016500" cy="57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3200" b="false" i="false" u="none" strike="noStrike">
                <a:solidFill>
                  <a:srgbClr val="323232"/>
                </a:solidFill>
                <a:latin typeface="Pretendard Medium"/>
              </a:rPr>
              <a:t>Instance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801600" y="8089900"/>
            <a:ext cx="4978400" cy="114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95449"/>
              </a:lnSpc>
              <a:buAutoNum type="arabicPeriod" startAt="1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Instance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생성</a:t>
            </a:r>
          </a:p>
          <a:p>
            <a:pPr algn="l" lvl="0" indent="-342900" marL="342900">
              <a:lnSpc>
                <a:spcPct val="95449"/>
              </a:lnSpc>
              <a:buAutoNum type="arabicPeriod" startAt="1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xshell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접속</a:t>
            </a:r>
          </a:p>
          <a:p>
            <a:pPr algn="l" lvl="0" indent="-342900" marL="342900">
              <a:lnSpc>
                <a:spcPct val="95449"/>
              </a:lnSpc>
              <a:buAutoNum type="arabicPeriod" startAt="1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private 1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접속</a:t>
            </a:r>
          </a:p>
          <a:p>
            <a:pPr algn="l" lvl="0" indent="-342900" marL="342900">
              <a:lnSpc>
                <a:spcPct val="95449"/>
              </a:lnSpc>
              <a:buAutoNum type="arabicPeriod" startAt="1"/>
            </a:pPr>
            <a:r>
              <a:rPr lang="en-US" sz="1800" b="false" i="false" u="none" strike="noStrike">
                <a:solidFill>
                  <a:srgbClr val="323232"/>
                </a:solidFill>
                <a:latin typeface="Pretendard Regular"/>
              </a:rPr>
              <a:t>private 2 </a:t>
            </a:r>
            <a:r>
              <a:rPr lang="ko-KR" sz="1800" b="false" i="false" u="none" strike="noStrike">
                <a:solidFill>
                  <a:srgbClr val="323232"/>
                </a:solidFill>
                <a:ea typeface="Pretendard Regular"/>
              </a:rPr>
              <a:t>접속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03700" y="-6731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20700" y="228600"/>
            <a:ext cx="44577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6500" b="false" i="false" u="none" strike="noStrike">
                <a:solidFill>
                  <a:srgbClr val="323232"/>
                </a:solidFill>
                <a:ea typeface="Pretendard SemiBold"/>
              </a:rPr>
              <a:t>구성도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22800" y="1473200"/>
            <a:ext cx="9042400" cy="7340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03700" y="-673100"/>
            <a:ext cx="13373100" cy="133731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20700" y="330200"/>
            <a:ext cx="44577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VPC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3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664200" y="2260600"/>
            <a:ext cx="7810500" cy="6337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549900" y="8432800"/>
            <a:ext cx="71882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mjc-vpc-01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이름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설정</a:t>
            </a:r>
          </a:p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IPv4 10.0.0.0/16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설정</a:t>
            </a:r>
          </a:p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62900" y="1346200"/>
            <a:ext cx="24638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600" b="false" i="false" u="none" strike="noStrike">
                <a:solidFill>
                  <a:srgbClr val="000000"/>
                </a:solidFill>
                <a:latin typeface="Pretendard Bold"/>
              </a:rPr>
              <a:t>VPC </a:t>
            </a:r>
            <a:r>
              <a:rPr lang="ko-KR" sz="4600" b="false" i="false" u="none" strike="noStrike">
                <a:solidFill>
                  <a:srgbClr val="000000"/>
                </a:solidFill>
                <a:ea typeface="Pretendard Bold"/>
              </a:rPr>
              <a:t>생성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03700" y="-6731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226800" y="2552700"/>
            <a:ext cx="6172200" cy="518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27200" y="2768600"/>
            <a:ext cx="6172200" cy="51943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0700" y="228600"/>
            <a:ext cx="44577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Subnet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16500" y="342900"/>
            <a:ext cx="177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9200" y="7988300"/>
            <a:ext cx="71882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public Subnet 1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생성</a:t>
            </a:r>
          </a:p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가용영역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: ap-northeast-2a</a:t>
            </a:r>
          </a:p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IPv4 : 10.0.0.0/24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설정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96100" y="1092200"/>
            <a:ext cx="4597400" cy="71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600" b="false" i="false" u="none" strike="noStrike">
                <a:solidFill>
                  <a:srgbClr val="000000"/>
                </a:solidFill>
                <a:latin typeface="Pretendard Bold"/>
              </a:rPr>
              <a:t>public Subnet </a:t>
            </a:r>
            <a:r>
              <a:rPr lang="ko-KR" sz="4600" b="false" i="false" u="none" strike="noStrike">
                <a:solidFill>
                  <a:srgbClr val="000000"/>
                </a:solidFill>
                <a:ea typeface="Pretendard Bold"/>
              </a:rPr>
              <a:t>생성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18800" y="7950200"/>
            <a:ext cx="71882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public Subnet 2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생성</a:t>
            </a:r>
          </a:p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가용영역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: ap-northeast-2a</a:t>
            </a:r>
          </a:p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IPv4 : 10.0.1.0/24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설정</a:t>
            </a:r>
          </a:p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/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03700" y="-6731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27200" y="2514600"/>
            <a:ext cx="6172200" cy="5270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226800" y="2374900"/>
            <a:ext cx="6172200" cy="54102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0700" y="228600"/>
            <a:ext cx="44577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Subnet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9200" y="7988300"/>
            <a:ext cx="71882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private Subnet 1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생성</a:t>
            </a:r>
          </a:p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가용영역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: ap-northeast-2a</a:t>
            </a:r>
          </a:p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IPv4 : 10.0.2.0/24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설정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96100" y="1092200"/>
            <a:ext cx="48514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600" b="false" i="false" u="none" strike="noStrike">
                <a:solidFill>
                  <a:srgbClr val="000000"/>
                </a:solidFill>
                <a:latin typeface="Pretendard Bold"/>
              </a:rPr>
              <a:t>private Subnet </a:t>
            </a:r>
            <a:r>
              <a:rPr lang="ko-KR" sz="4600" b="false" i="false" u="none" strike="noStrike">
                <a:solidFill>
                  <a:srgbClr val="000000"/>
                </a:solidFill>
                <a:ea typeface="Pretendard Bold"/>
              </a:rPr>
              <a:t>생성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18800" y="7950200"/>
            <a:ext cx="71882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private Subnet 2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생성</a:t>
            </a:r>
          </a:p>
          <a:p>
            <a:pPr algn="ctr" lvl="0">
              <a:lnSpc>
                <a:spcPct val="116199"/>
              </a:lnSpc>
            </a:pP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가용영역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: ap-northeast-2a</a:t>
            </a:r>
          </a:p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IPv4 : 10.0.3.0/24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설정</a:t>
            </a:r>
          </a:p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/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03700" y="-6731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62100" y="3835400"/>
            <a:ext cx="15163800" cy="2349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20700" y="228600"/>
            <a:ext cx="44577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Subnet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49900" y="7861300"/>
            <a:ext cx="71882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Subnet 4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개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생성</a:t>
            </a:r>
          </a:p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64400" y="1447800"/>
            <a:ext cx="39243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600" b="false" i="false" u="none" strike="noStrike">
                <a:solidFill>
                  <a:srgbClr val="000000"/>
                </a:solidFill>
                <a:latin typeface="Pretendard Bold"/>
              </a:rPr>
              <a:t>Subnet </a:t>
            </a:r>
            <a:r>
              <a:rPr lang="ko-KR" sz="4600" b="false" i="false" u="none" strike="noStrike">
                <a:solidFill>
                  <a:srgbClr val="000000"/>
                </a:solidFill>
                <a:ea typeface="Pretendard Bold"/>
              </a:rPr>
              <a:t>생성</a:t>
            </a:r>
            <a:r>
              <a:rPr lang="en-US" sz="46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600" b="false" i="false" u="none" strike="noStrike">
                <a:solidFill>
                  <a:srgbClr val="000000"/>
                </a:solidFill>
                <a:ea typeface="Pretendard Bold"/>
              </a:rPr>
              <a:t>완료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03700" y="-6731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27200" y="3492500"/>
            <a:ext cx="6172200" cy="2946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56900" y="3911600"/>
            <a:ext cx="6172200" cy="2095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20700" y="228600"/>
            <a:ext cx="44577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Gateway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16500" y="342900"/>
            <a:ext cx="177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9200" y="8521700"/>
            <a:ext cx="7188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Internet Gateway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생성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49900" y="1384300"/>
            <a:ext cx="7251700" cy="151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600" b="false" i="false" u="none" strike="noStrike">
                <a:solidFill>
                  <a:srgbClr val="000000"/>
                </a:solidFill>
                <a:latin typeface="Pretendard Bold"/>
              </a:rPr>
              <a:t>Internet Gateway </a:t>
            </a:r>
          </a:p>
          <a:p>
            <a:pPr algn="ctr" lvl="0">
              <a:lnSpc>
                <a:spcPct val="99600"/>
              </a:lnSpc>
            </a:pPr>
            <a:r>
              <a:rPr lang="en-US" sz="46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18800" y="8750300"/>
            <a:ext cx="7188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VPC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에</a:t>
            </a: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 Internet Gateway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연결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203700" y="-673100"/>
            <a:ext cx="13373100" cy="1337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83300" y="2298700"/>
            <a:ext cx="6172200" cy="4813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20700" y="228600"/>
            <a:ext cx="44577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6500" b="false" i="false" u="none" strike="noStrike">
                <a:solidFill>
                  <a:srgbClr val="323232"/>
                </a:solidFill>
                <a:latin typeface="Pretendard SemiBold"/>
              </a:rPr>
              <a:t>Gateway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60900" y="368300"/>
            <a:ext cx="546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1600" b="false" i="false" u="none" strike="noStrike">
                <a:solidFill>
                  <a:srgbClr val="787878"/>
                </a:solidFill>
                <a:latin typeface="Pretendard Medium"/>
              </a:rPr>
              <a:t>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575300" y="8420100"/>
            <a:ext cx="71882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323232"/>
                </a:solidFill>
                <a:latin typeface="Pretendard SemiBold"/>
              </a:rPr>
              <a:t>Nat Gateway </a:t>
            </a:r>
            <a:r>
              <a:rPr lang="ko-KR" sz="3000" b="false" i="false" u="none" strike="noStrike">
                <a:solidFill>
                  <a:srgbClr val="323232"/>
                </a:solidFill>
                <a:ea typeface="Pretendard SemiBold"/>
              </a:rPr>
              <a:t>생성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96100" y="1092200"/>
            <a:ext cx="7251700" cy="825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4600" b="false" i="false" u="none" strike="noStrike">
                <a:solidFill>
                  <a:srgbClr val="000000"/>
                </a:solidFill>
                <a:latin typeface="Pretendard Bold"/>
              </a:rPr>
              <a:t>NAT Gateway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